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2" r:id="rId3"/>
    <p:sldId id="274" r:id="rId4"/>
    <p:sldId id="292" r:id="rId5"/>
    <p:sldId id="275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E7F6FF"/>
    <a:srgbClr val="CCE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5289" autoAdjust="0"/>
  </p:normalViewPr>
  <p:slideViewPr>
    <p:cSldViewPr>
      <p:cViewPr varScale="1">
        <p:scale>
          <a:sx n="95" d="100"/>
          <a:sy n="95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9FE7EC-06D4-4EEF-B5F2-B47FD3595E8D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1BA3-3EAC-478E-9451-1D061B046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20188-741B-4B10-AD51-2B7E50B269DD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n-lt"/>
              </a:rPr>
              <a:t>In addition, Alaska is geographically</a:t>
            </a:r>
            <a:r>
              <a:rPr lang="en-US" sz="1400" b="1" baseline="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strategic to the nation because of our location</a:t>
            </a:r>
            <a:r>
              <a:rPr lang="en-US" sz="1400" b="1" baseline="0" dirty="0" smtClean="0">
                <a:latin typeface="+mn-lt"/>
              </a:rPr>
              <a:t> at the top of the world, </a:t>
            </a:r>
            <a:r>
              <a:rPr lang="en-US" sz="1400" b="0" baseline="0" dirty="0" smtClean="0">
                <a:latin typeface="+mn-lt"/>
              </a:rPr>
              <a:t>and</a:t>
            </a:r>
            <a:r>
              <a:rPr lang="en-US" sz="1400" dirty="0" smtClean="0">
                <a:latin typeface="+mn-lt"/>
              </a:rPr>
              <a:t> I like to think of the Arctic from a circumpolar perspective.</a:t>
            </a:r>
          </a:p>
          <a:p>
            <a:endParaRPr lang="en-US" sz="1400" dirty="0" smtClean="0">
              <a:latin typeface="+mn-lt"/>
            </a:endParaRPr>
          </a:p>
          <a:p>
            <a:pPr defTabSz="949478">
              <a:defRPr/>
            </a:pPr>
            <a:r>
              <a:rPr lang="en-US" sz="1400" dirty="0" smtClean="0">
                <a:latin typeface="+mn-lt"/>
              </a:rPr>
              <a:t>Because of our location, Alaska has unique challenges and opportunities.</a:t>
            </a:r>
            <a:r>
              <a:rPr lang="en-US" sz="1400" baseline="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The U.S. has</a:t>
            </a:r>
            <a:r>
              <a:rPr lang="en-US" sz="1400" baseline="0" dirty="0" smtClean="0">
                <a:latin typeface="+mn-lt"/>
              </a:rPr>
              <a:t> to work with neighboring Arctic nations</a:t>
            </a:r>
            <a:r>
              <a:rPr lang="en-US" sz="1400" dirty="0" smtClean="0">
                <a:latin typeface="+mn-lt"/>
              </a:rPr>
              <a:t> on issues of security and sovereignty, shipping, energy, fishing, and science.</a:t>
            </a:r>
            <a:r>
              <a:rPr lang="en-US" sz="1400" baseline="0" dirty="0" smtClean="0">
                <a:latin typeface="+mn-lt"/>
              </a:rPr>
              <a:t> </a:t>
            </a:r>
          </a:p>
          <a:p>
            <a:pPr defTabSz="949478">
              <a:defRPr/>
            </a:pPr>
            <a:endParaRPr lang="en-US" sz="1400" baseline="0" dirty="0" smtClean="0">
              <a:latin typeface="+mn-lt"/>
            </a:endParaRPr>
          </a:p>
          <a:p>
            <a:pPr defTabSz="949478">
              <a:defRPr/>
            </a:pPr>
            <a:r>
              <a:rPr lang="en-US" sz="1400" dirty="0" smtClean="0">
                <a:latin typeface="+mn-lt"/>
              </a:rPr>
              <a:t>The Arctic</a:t>
            </a:r>
            <a:r>
              <a:rPr lang="en-US" sz="1400" baseline="0" dirty="0" smtClean="0">
                <a:latin typeface="+mn-lt"/>
              </a:rPr>
              <a:t> Ocean is</a:t>
            </a:r>
            <a:r>
              <a:rPr lang="en-US" sz="1400" dirty="0" smtClean="0">
                <a:latin typeface="+mn-lt"/>
              </a:rPr>
              <a:t> our third great ocean border,</a:t>
            </a:r>
            <a:r>
              <a:rPr lang="en-US" sz="1400" baseline="0" dirty="0" smtClean="0">
                <a:latin typeface="+mn-lt"/>
              </a:rPr>
              <a:t> a</a:t>
            </a:r>
            <a:r>
              <a:rPr lang="en-US" sz="1400" dirty="0" smtClean="0">
                <a:latin typeface="+mn-lt"/>
              </a:rPr>
              <a:t>n emerging market,</a:t>
            </a:r>
            <a:r>
              <a:rPr lang="en-US" sz="1400" baseline="0" dirty="0" smtClean="0">
                <a:latin typeface="+mn-lt"/>
              </a:rPr>
              <a:t> and t</a:t>
            </a:r>
            <a:r>
              <a:rPr lang="en-US" sz="1400" dirty="0" smtClean="0">
                <a:latin typeface="+mn-lt"/>
              </a:rPr>
              <a:t>he opportunity of a lifetime.</a:t>
            </a:r>
          </a:p>
          <a:p>
            <a:pPr marL="178027" indent="-178027">
              <a:buFontTx/>
              <a:buChar char="-"/>
            </a:pPr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Last May I participated in an Arctic Council meeting in </a:t>
            </a:r>
            <a:r>
              <a:rPr lang="en-US" sz="1400" dirty="0" err="1" smtClean="0">
                <a:latin typeface="+mn-lt"/>
              </a:rPr>
              <a:t>Nuuk</a:t>
            </a:r>
            <a:r>
              <a:rPr lang="en-US" sz="1400" dirty="0" smtClean="0">
                <a:latin typeface="+mn-lt"/>
              </a:rPr>
              <a:t>, Greenland.</a:t>
            </a:r>
            <a:r>
              <a:rPr lang="en-US" sz="1400" baseline="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The meeting was attended by Sec. of State Hillary Clinton, which confirms the strategic importance of the Arctic and its waters to U.S. interests.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b="1" i="0" dirty="0" smtClean="0">
                <a:latin typeface="+mn-lt"/>
                <a:sym typeface="Wingdings" pitchFamily="2" charset="2"/>
              </a:rPr>
              <a:t> Because</a:t>
            </a:r>
            <a:r>
              <a:rPr lang="en-US" sz="1400" b="1" i="0" baseline="0" dirty="0" smtClean="0">
                <a:latin typeface="+mn-lt"/>
                <a:sym typeface="Wingdings" pitchFamily="2" charset="2"/>
              </a:rPr>
              <a:t> of Alaska’s strategic importance, I believe it is not only in Alaska’s interest, but the national interest, that our maps be updated to meet National Map Accuracy Standards. </a:t>
            </a:r>
            <a:endParaRPr lang="en-US" sz="1400" b="1" i="0" dirty="0" smtClean="0">
              <a:latin typeface="+mn-lt"/>
            </a:endParaRPr>
          </a:p>
          <a:p>
            <a:pPr defTabSz="949478">
              <a:defRPr/>
            </a:pPr>
            <a:endParaRPr lang="en-US" sz="1800" b="1" i="1" dirty="0">
              <a:latin typeface="Arial" pitchFamily="34" charset="0"/>
            </a:endParaRPr>
          </a:p>
          <a:p>
            <a:endParaRPr lang="en-US" sz="1800" dirty="0" smtClean="0"/>
          </a:p>
          <a:p>
            <a:pPr defTabSz="949478">
              <a:defRPr/>
            </a:pPr>
            <a:endParaRPr lang="en-US" sz="1800" dirty="0">
              <a:latin typeface="Arial" pitchFamily="34" charset="0"/>
            </a:endParaRPr>
          </a:p>
          <a:p>
            <a:pPr defTabSz="949478">
              <a:defRPr/>
            </a:pP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Alaska’s geographical</a:t>
            </a:r>
            <a:r>
              <a:rPr lang="en-US" sz="1400" baseline="0" dirty="0" smtClean="0">
                <a:solidFill>
                  <a:schemeClr val="tx1"/>
                </a:solidFill>
              </a:rPr>
              <a:t> complexity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marL="273050" indent="-27305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With 586,412 square miles of land, is larger than all but 18 sovereign nations </a:t>
            </a:r>
          </a:p>
          <a:p>
            <a:pPr marL="273050" indent="-27305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Has 44,000 miles of coastline – 5x that of continental United</a:t>
            </a:r>
            <a:r>
              <a:rPr lang="en-US" sz="1400" baseline="0" dirty="0" smtClean="0">
                <a:solidFill>
                  <a:schemeClr val="tx1"/>
                </a:solidFill>
              </a:rPr>
              <a:t> States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73050" indent="-27305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Falls into five major climate zones; experiences weathers hazards ranging from tsunamis to wildfires</a:t>
            </a:r>
          </a:p>
          <a:p>
            <a:pPr marL="273050" indent="-27305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Has a variety of landforms, including 1,200 mile island chain, half the world’s glaciers, 17</a:t>
            </a:r>
            <a:r>
              <a:rPr lang="en-US" sz="1400" baseline="0" dirty="0" smtClean="0">
                <a:solidFill>
                  <a:schemeClr val="tx1"/>
                </a:solidFill>
              </a:rPr>
              <a:t> of  the 20</a:t>
            </a:r>
            <a:r>
              <a:rPr lang="en-US" sz="1400" dirty="0" smtClean="0">
                <a:solidFill>
                  <a:schemeClr val="tx1"/>
                </a:solidFill>
              </a:rPr>
              <a:t> tallest mountains in North America</a:t>
            </a:r>
          </a:p>
          <a:p>
            <a:pPr marL="273050" marR="0" indent="-2730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Contains a major supply of the world’s most coveted resources (oil, gas, REE’s), and the infrastructure to extract them</a:t>
            </a:r>
            <a:endParaRPr lang="en-US" sz="1400" dirty="0" smtClean="0"/>
          </a:p>
          <a:p>
            <a:pPr marL="0" indent="0" algn="l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1BA3-3EAC-478E-9451-1D061B046B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85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 smtClean="0">
                <a:latin typeface="+mn-lt"/>
                <a:cs typeface="Times New Roman" pitchFamily="18" charset="0"/>
              </a:rPr>
              <a:t>Arctic</a:t>
            </a:r>
            <a:r>
              <a:rPr lang="en-US" sz="1400" baseline="0" dirty="0" smtClean="0">
                <a:latin typeface="+mn-lt"/>
                <a:cs typeface="Times New Roman" pitchFamily="18" charset="0"/>
              </a:rPr>
              <a:t> access</a:t>
            </a:r>
            <a:endParaRPr 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FCB80-F1D9-4571-B31D-B27A9EFB762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The U.S. Geological Survey recently reported that 13 percent of the world’s undiscovered oil and 23 percent of the world’s undiscovered gas is to be found here in the Arctic.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11C432-E997-429E-B77E-B28A40B682F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16191-D734-45F8-A5BD-9CF51521144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7135" indent="-257135">
              <a:lnSpc>
                <a:spcPct val="65000"/>
              </a:lnSpc>
            </a:pPr>
            <a:r>
              <a:rPr lang="en-US" sz="1400" b="1" dirty="0" smtClean="0">
                <a:latin typeface="+mn-lt"/>
              </a:rPr>
              <a:t>Maps needed for planning</a:t>
            </a:r>
            <a:r>
              <a:rPr lang="en-US" sz="1400" b="1" baseline="0" dirty="0" smtClean="0">
                <a:latin typeface="+mn-lt"/>
              </a:rPr>
              <a:t> Arctic infrastructure</a:t>
            </a:r>
            <a:r>
              <a:rPr lang="en-US" sz="1400" baseline="0" dirty="0" smtClean="0">
                <a:latin typeface="+mn-lt"/>
              </a:rPr>
              <a:t>: </a:t>
            </a:r>
          </a:p>
          <a:p>
            <a:pPr marL="257135" indent="-257135">
              <a:lnSpc>
                <a:spcPct val="65000"/>
              </a:lnSpc>
            </a:pPr>
            <a:endParaRPr lang="en-US" sz="1400" baseline="0" dirty="0" smtClean="0">
              <a:latin typeface="+mn-lt"/>
            </a:endParaRPr>
          </a:p>
          <a:p>
            <a:pPr marL="257135" indent="-257135">
              <a:lnSpc>
                <a:spcPct val="65000"/>
              </a:lnSpc>
            </a:pPr>
            <a:r>
              <a:rPr lang="en-US" sz="1400" baseline="0" dirty="0" smtClean="0">
                <a:latin typeface="+mn-lt"/>
              </a:rPr>
              <a:t>Icebreakers</a:t>
            </a:r>
          </a:p>
          <a:p>
            <a:pPr marL="257135" indent="-257135">
              <a:lnSpc>
                <a:spcPct val="65000"/>
              </a:lnSpc>
            </a:pPr>
            <a:endParaRPr lang="en-US" sz="1400" baseline="0" dirty="0" smtClean="0">
              <a:latin typeface="+mn-lt"/>
            </a:endParaRPr>
          </a:p>
          <a:p>
            <a:pPr marL="257135" indent="-257135">
              <a:lnSpc>
                <a:spcPct val="65000"/>
              </a:lnSpc>
            </a:pPr>
            <a:r>
              <a:rPr lang="en-US" sz="1400" baseline="0" dirty="0" smtClean="0">
                <a:latin typeface="+mn-lt"/>
              </a:rPr>
              <a:t>Deep water ports</a:t>
            </a:r>
          </a:p>
          <a:p>
            <a:pPr marL="257135" indent="-257135">
              <a:lnSpc>
                <a:spcPct val="65000"/>
              </a:lnSpc>
            </a:pPr>
            <a:endParaRPr lang="en-US" sz="1400" baseline="0" dirty="0" smtClean="0">
              <a:latin typeface="+mn-lt"/>
            </a:endParaRPr>
          </a:p>
          <a:p>
            <a:pPr marL="257135" indent="-257135">
              <a:lnSpc>
                <a:spcPct val="65000"/>
              </a:lnSpc>
            </a:pPr>
            <a:r>
              <a:rPr lang="en-US" sz="1400" baseline="0" dirty="0" smtClean="0">
                <a:latin typeface="+mn-lt"/>
              </a:rPr>
              <a:t>Vessel tracking system</a:t>
            </a:r>
          </a:p>
          <a:p>
            <a:pPr marL="257135" indent="-257135">
              <a:lnSpc>
                <a:spcPct val="65000"/>
              </a:lnSpc>
            </a:pPr>
            <a:endParaRPr lang="en-US" sz="1400" baseline="0" dirty="0" smtClean="0">
              <a:latin typeface="+mn-lt"/>
            </a:endParaRPr>
          </a:p>
          <a:p>
            <a:pPr marL="257135" indent="-257135">
              <a:lnSpc>
                <a:spcPct val="65000"/>
              </a:lnSpc>
            </a:pPr>
            <a:r>
              <a:rPr lang="en-US" sz="1400" baseline="0" dirty="0" smtClean="0">
                <a:latin typeface="+mn-lt"/>
              </a:rPr>
              <a:t>Communications</a:t>
            </a:r>
          </a:p>
          <a:p>
            <a:pPr marL="257135" indent="-257135">
              <a:lnSpc>
                <a:spcPct val="65000"/>
              </a:lnSpc>
            </a:pPr>
            <a:endParaRPr lang="en-US" sz="14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65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1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5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12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31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3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2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6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5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20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17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F6D6-91AF-4F45-9D8F-7AFFF03A65BB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85FE4-22FD-4993-8AC9-1ACD77CB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3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527" y="-6350"/>
            <a:ext cx="71628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2514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Our Neighborhood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United States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(Alaska)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Canada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Denmark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(Greenland)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Iceland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Norway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Sweden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Finland</a:t>
            </a:r>
          </a:p>
          <a:p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Russian Federation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4838-AF3A-4E3E-8834-C5514C6EF1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70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3600" y="0"/>
            <a:ext cx="3200400" cy="685800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http://www.johnnyseastriverlodge.com/mapdra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7171"/>
            <a:ext cx="8382000" cy="574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91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6" name="Group 4"/>
          <p:cNvGrpSpPr>
            <a:grpSpLocks noChangeAspect="1"/>
          </p:cNvGrpSpPr>
          <p:nvPr/>
        </p:nvGrpSpPr>
        <p:grpSpPr bwMode="auto">
          <a:xfrm>
            <a:off x="-5840" y="-457200"/>
            <a:ext cx="9155681" cy="7395798"/>
            <a:chOff x="426" y="720"/>
            <a:chExt cx="4703" cy="3799"/>
          </a:xfrm>
        </p:grpSpPr>
        <p:sp>
          <p:nvSpPr>
            <p:cNvPr id="645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9" y="720"/>
              <a:ext cx="4697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" y="913"/>
              <a:ext cx="4703" cy="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4838-AF3A-4E3E-8834-C5514C6EF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243"/>
            <a:ext cx="899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63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48200" y="0"/>
            <a:ext cx="4495800" cy="12192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76775"/>
            <a:ext cx="2819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636905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Arctic Oil: 13% of world resources; gas 23%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39000" y="4724400"/>
            <a:ext cx="144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USGS (2008)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648200" y="3429000"/>
            <a:ext cx="136525" cy="1365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Oval 8"/>
          <p:cNvSpPr>
            <a:spLocks noChangeAspect="1" noChangeArrowheads="1"/>
          </p:cNvSpPr>
          <p:nvPr/>
        </p:nvSpPr>
        <p:spPr bwMode="auto">
          <a:xfrm>
            <a:off x="2514600" y="18288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5" name="Oval 9"/>
          <p:cNvSpPr>
            <a:spLocks noChangeAspect="1" noChangeArrowheads="1"/>
          </p:cNvSpPr>
          <p:nvPr/>
        </p:nvSpPr>
        <p:spPr bwMode="auto">
          <a:xfrm>
            <a:off x="1981200" y="25146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810000" y="20574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7" name="Oval 11"/>
          <p:cNvSpPr>
            <a:spLocks noChangeAspect="1" noChangeArrowheads="1"/>
          </p:cNvSpPr>
          <p:nvPr/>
        </p:nvSpPr>
        <p:spPr bwMode="auto">
          <a:xfrm>
            <a:off x="5029200" y="2403475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8" name="Oval 12"/>
          <p:cNvSpPr>
            <a:spLocks noChangeAspect="1" noChangeArrowheads="1"/>
          </p:cNvSpPr>
          <p:nvPr/>
        </p:nvSpPr>
        <p:spPr bwMode="auto">
          <a:xfrm>
            <a:off x="4267200" y="51054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9" name="Oval 13"/>
          <p:cNvSpPr>
            <a:spLocks noChangeAspect="1" noChangeArrowheads="1"/>
          </p:cNvSpPr>
          <p:nvPr/>
        </p:nvSpPr>
        <p:spPr bwMode="auto">
          <a:xfrm>
            <a:off x="4953000" y="48006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0" name="Oval 14"/>
          <p:cNvSpPr>
            <a:spLocks noChangeAspect="1" noChangeArrowheads="1"/>
          </p:cNvSpPr>
          <p:nvPr/>
        </p:nvSpPr>
        <p:spPr bwMode="auto">
          <a:xfrm>
            <a:off x="5638800" y="1752600"/>
            <a:ext cx="1285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724400" y="0"/>
            <a:ext cx="441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Probability of Presence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of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Undiscovered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Oil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and/or Gas Fields</a:t>
            </a:r>
          </a:p>
        </p:txBody>
      </p:sp>
      <p:sp>
        <p:nvSpPr>
          <p:cNvPr id="4112" name="Oval 16"/>
          <p:cNvSpPr>
            <a:spLocks noChangeAspect="1" noChangeArrowheads="1"/>
          </p:cNvSpPr>
          <p:nvPr/>
        </p:nvSpPr>
        <p:spPr bwMode="auto">
          <a:xfrm>
            <a:off x="381000" y="5986463"/>
            <a:ext cx="155575" cy="1555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33400" y="5867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Coastal Seas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4838-AF3A-4E3E-8834-C5514C6EF1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45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91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apuscg_CGC_HEALY_WAG_008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95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367</Words>
  <Application>Microsoft Office PowerPoint</Application>
  <PresentationFormat>On-screen Show (4:3)</PresentationFormat>
  <Paragraphs>60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Alaska’s Role in Arctic Security  ALCOM/JTF-AK October 24, 2011</dc:title>
  <dc:creator>Michaela J. Goertzen</dc:creator>
  <cp:lastModifiedBy>kathy.watson</cp:lastModifiedBy>
  <cp:revision>48</cp:revision>
  <cp:lastPrinted>2012-02-16T05:53:32Z</cp:lastPrinted>
  <dcterms:created xsi:type="dcterms:W3CDTF">2012-02-14T20:41:21Z</dcterms:created>
  <dcterms:modified xsi:type="dcterms:W3CDTF">2012-06-08T12:19:24Z</dcterms:modified>
</cp:coreProperties>
</file>